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60" r:id="rId2"/>
    <p:sldId id="262" r:id="rId3"/>
    <p:sldId id="263"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41719C"/>
    <a:srgbClr val="CC66FF"/>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48" autoAdjust="0"/>
    <p:restoredTop sz="94660"/>
  </p:normalViewPr>
  <p:slideViewPr>
    <p:cSldViewPr snapToGrid="0">
      <p:cViewPr varScale="1">
        <p:scale>
          <a:sx n="128" d="100"/>
          <a:sy n="128" d="100"/>
        </p:scale>
        <p:origin x="1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2106624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58667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2288030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1026777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257778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132481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2093142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143757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2147573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540343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2058FB6-F26E-4B48-8695-C987FD8881BE}"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275474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058FB6-F26E-4B48-8695-C987FD8881BE}"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9EA031-D105-4805-9291-663B60762CCF}" type="slidenum">
              <a:rPr kumimoji="1" lang="ja-JP" altLang="en-US" smtClean="0"/>
              <a:t>‹#›</a:t>
            </a:fld>
            <a:endParaRPr kumimoji="1" lang="ja-JP" altLang="en-US"/>
          </a:p>
        </p:txBody>
      </p:sp>
    </p:spTree>
    <p:extLst>
      <p:ext uri="{BB962C8B-B14F-4D97-AF65-F5344CB8AC3E}">
        <p14:creationId xmlns:p14="http://schemas.microsoft.com/office/powerpoint/2010/main" val="92901753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73610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100"/>
              </a:lnSpc>
            </a:pPr>
            <a:r>
              <a:rPr lang="en-US" altLang="ja-JP" sz="2400" b="1" dirty="0">
                <a:solidFill>
                  <a:schemeClr val="bg1"/>
                </a:solidFill>
                <a:latin typeface="メイリオ" panose="020B0604030504040204" pitchFamily="50" charset="-128"/>
                <a:ea typeface="メイリオ" panose="020B0604030504040204" pitchFamily="50" charset="-128"/>
              </a:rPr>
              <a:t>【COI(</a:t>
            </a:r>
            <a:r>
              <a:rPr lang="ja-JP" altLang="en-US" sz="2400" b="1" dirty="0">
                <a:solidFill>
                  <a:schemeClr val="bg1"/>
                </a:solidFill>
                <a:latin typeface="メイリオ" panose="020B0604030504040204" pitchFamily="50" charset="-128"/>
                <a:ea typeface="メイリオ" panose="020B0604030504040204" pitchFamily="50" charset="-128"/>
              </a:rPr>
              <a:t>利益相反）自己申告が必要な基準</a:t>
            </a:r>
            <a:r>
              <a:rPr lang="en-US" altLang="ja-JP" sz="2400" b="1" dirty="0">
                <a:solidFill>
                  <a:schemeClr val="bg1"/>
                </a:solidFill>
                <a:latin typeface="メイリオ" panose="020B0604030504040204" pitchFamily="50" charset="-128"/>
                <a:ea typeface="メイリオ" panose="020B0604030504040204" pitchFamily="50" charset="-128"/>
              </a:rPr>
              <a:t>】</a:t>
            </a:r>
          </a:p>
        </p:txBody>
      </p:sp>
      <p:sp>
        <p:nvSpPr>
          <p:cNvPr id="2" name="正方形/長方形 1"/>
          <p:cNvSpPr/>
          <p:nvPr/>
        </p:nvSpPr>
        <p:spPr>
          <a:xfrm>
            <a:off x="127592" y="824580"/>
            <a:ext cx="8735089" cy="2308324"/>
          </a:xfrm>
          <a:prstGeom prst="rect">
            <a:avLst/>
          </a:prstGeom>
        </p:spPr>
        <p:txBody>
          <a:bodyPr wrap="square">
            <a:spAutoFit/>
          </a:bodyPr>
          <a:lstStyle/>
          <a:p>
            <a:r>
              <a:rPr lang="ja-JP" altLang="en-US" sz="2400" b="1" dirty="0">
                <a:solidFill>
                  <a:schemeClr val="tx1">
                    <a:lumMod val="75000"/>
                    <a:lumOff val="25000"/>
                  </a:schemeClr>
                </a:solidFill>
                <a:latin typeface="游ゴシック" panose="020B0400000000000000" pitchFamily="50" charset="-128"/>
                <a:ea typeface="游ゴシック" panose="020B0400000000000000" pitchFamily="50" charset="-128"/>
              </a:rPr>
              <a:t>　発表研究に用いた薬剤・測定機器・器具・質問票・ソフト・システムと関連する、または、それらの成果を利用する目的で関与する企業・法人組織・営利を目的とする団体等（以下、当該企業等と略す）と、演題登録日から過去</a:t>
            </a:r>
            <a:r>
              <a:rPr lang="en-US" altLang="ja-JP" sz="2400" b="1" dirty="0">
                <a:solidFill>
                  <a:schemeClr val="tx1">
                    <a:lumMod val="75000"/>
                    <a:lumOff val="25000"/>
                  </a:schemeClr>
                </a:solidFill>
                <a:latin typeface="游ゴシック" panose="020B0400000000000000" pitchFamily="50" charset="-128"/>
                <a:ea typeface="游ゴシック" panose="020B0400000000000000" pitchFamily="50" charset="-128"/>
              </a:rPr>
              <a:t>1</a:t>
            </a:r>
            <a:r>
              <a:rPr lang="ja-JP" altLang="en-US" sz="2400" b="1" dirty="0">
                <a:solidFill>
                  <a:schemeClr val="tx1">
                    <a:lumMod val="75000"/>
                    <a:lumOff val="25000"/>
                  </a:schemeClr>
                </a:solidFill>
                <a:latin typeface="游ゴシック" panose="020B0400000000000000" pitchFamily="50" charset="-128"/>
                <a:ea typeface="游ゴシック" panose="020B0400000000000000" pitchFamily="50" charset="-128"/>
              </a:rPr>
              <a:t>年以内に以下に該当する関係がある場合、「利益相反に該当する」と判断して下さい。</a:t>
            </a:r>
            <a:endParaRPr lang="en-US" altLang="ja-JP" sz="2400" b="1" dirty="0">
              <a:solidFill>
                <a:schemeClr val="tx1">
                  <a:lumMod val="75000"/>
                  <a:lumOff val="25000"/>
                </a:schemeClr>
              </a:solidFill>
              <a:latin typeface="游ゴシック" panose="020B0400000000000000" pitchFamily="50" charset="-128"/>
              <a:ea typeface="游ゴシック" panose="020B0400000000000000" pitchFamily="50" charset="-128"/>
            </a:endParaRPr>
          </a:p>
        </p:txBody>
      </p:sp>
      <p:sp>
        <p:nvSpPr>
          <p:cNvPr id="5" name="角丸四角形 4"/>
          <p:cNvSpPr/>
          <p:nvPr/>
        </p:nvSpPr>
        <p:spPr>
          <a:xfrm>
            <a:off x="204455" y="3132904"/>
            <a:ext cx="8811953" cy="3493981"/>
          </a:xfrm>
          <a:prstGeom prst="roundRect">
            <a:avLst>
              <a:gd name="adj" fmla="val 13213"/>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100"/>
              </a:lnSpc>
            </a:pPr>
            <a:r>
              <a:rPr lang="ja-JP" altLang="en-US" sz="1350"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A)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当該企業等の役員、顧問職で報酬額が年間</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100</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B)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当該企業等の全株式の</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5</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％以上の所有</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C)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当該企業等からの特許権使用料が年間</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100</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D)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当該企業等から支払われた日当や講演料･の合計</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50</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E)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当該企業等から支払われたパンフレットなどの執筆に対する原稿料が合計</a:t>
            </a:r>
            <a:endParaRPr lang="en-US" altLang="ja-JP" b="1" dirty="0">
              <a:solidFill>
                <a:schemeClr val="accent1">
                  <a:lumMod val="50000"/>
                </a:schemeClr>
              </a:solidFill>
              <a:latin typeface="メイリオ" panose="020B0604030504040204" pitchFamily="50" charset="-128"/>
              <a:ea typeface="メイリオ" panose="020B0604030504040204" pitchFamily="50" charset="-128"/>
            </a:endParaRPr>
          </a:p>
          <a:p>
            <a:pPr>
              <a:lnSpc>
                <a:spcPts val="2100"/>
              </a:lnSpc>
            </a:pPr>
            <a:r>
              <a:rPr lang="en-US" altLang="ja-JP" b="1" dirty="0">
                <a:solidFill>
                  <a:schemeClr val="accent1">
                    <a:lumMod val="50000"/>
                  </a:schemeClr>
                </a:solidFill>
                <a:latin typeface="メイリオ" panose="020B0604030504040204" pitchFamily="50" charset="-128"/>
                <a:ea typeface="メイリオ" panose="020B0604030504040204" pitchFamily="50" charset="-128"/>
              </a:rPr>
              <a:t>       50</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F)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当該企業等が提供する委託研究や共同研究の研究費総額が年間</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200</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G)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当該企業等が提供する奨学寄付金総額が年間</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200</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H)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当該企業等が提供する寄付講座に所属している場合</a:t>
            </a:r>
          </a:p>
          <a:p>
            <a:pPr>
              <a:lnSpc>
                <a:spcPts val="2100"/>
              </a:lnSpc>
            </a:pPr>
            <a:r>
              <a:rPr lang="ja-JP" altLang="en-US" b="1" dirty="0">
                <a:solidFill>
                  <a:schemeClr val="accent1">
                    <a:lumMod val="50000"/>
                  </a:schemeClr>
                </a:solidFill>
                <a:latin typeface="メイリオ" panose="020B0604030504040204" pitchFamily="50" charset="-128"/>
                <a:ea typeface="メイリオ" panose="020B0604030504040204" pitchFamily="50" charset="-128"/>
              </a:rPr>
              <a:t>　</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I)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その他、当該研究とは無関係な、当該企業等からの旅行や贈答品などの総</a:t>
            </a:r>
            <a:endParaRPr lang="en-US" altLang="ja-JP" b="1" dirty="0">
              <a:solidFill>
                <a:schemeClr val="accent1">
                  <a:lumMod val="50000"/>
                </a:schemeClr>
              </a:solidFill>
              <a:latin typeface="メイリオ" panose="020B0604030504040204" pitchFamily="50" charset="-128"/>
              <a:ea typeface="メイリオ" panose="020B0604030504040204" pitchFamily="50" charset="-128"/>
            </a:endParaRPr>
          </a:p>
          <a:p>
            <a:pPr>
              <a:lnSpc>
                <a:spcPts val="2100"/>
              </a:lnSpc>
            </a:pPr>
            <a:r>
              <a:rPr lang="en-US" altLang="ja-JP" b="1" dirty="0">
                <a:solidFill>
                  <a:schemeClr val="accent1">
                    <a:lumMod val="50000"/>
                  </a:schemeClr>
                </a:solidFill>
                <a:latin typeface="メイリオ" panose="020B0604030504040204" pitchFamily="50" charset="-128"/>
                <a:ea typeface="メイリオ" panose="020B0604030504040204" pitchFamily="50" charset="-128"/>
              </a:rPr>
              <a:t>        </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額が</a:t>
            </a:r>
            <a:r>
              <a:rPr lang="en-US" altLang="ja-JP" b="1" dirty="0">
                <a:solidFill>
                  <a:schemeClr val="accent1">
                    <a:lumMod val="50000"/>
                  </a:schemeClr>
                </a:solidFill>
                <a:latin typeface="メイリオ" panose="020B0604030504040204" pitchFamily="50" charset="-128"/>
                <a:ea typeface="メイリオ" panose="020B0604030504040204" pitchFamily="50" charset="-128"/>
              </a:rPr>
              <a:t>5</a:t>
            </a:r>
            <a:r>
              <a:rPr lang="ja-JP" altLang="en-US" b="1" dirty="0">
                <a:solidFill>
                  <a:schemeClr val="accent1">
                    <a:lumMod val="50000"/>
                  </a:schemeClr>
                </a:solidFill>
                <a:latin typeface="メイリオ" panose="020B0604030504040204" pitchFamily="50" charset="-128"/>
                <a:ea typeface="メイリオ" panose="020B0604030504040204" pitchFamily="50" charset="-128"/>
              </a:rPr>
              <a:t>万円以上</a:t>
            </a:r>
          </a:p>
        </p:txBody>
      </p:sp>
    </p:spTree>
    <p:extLst>
      <p:ext uri="{BB962C8B-B14F-4D97-AF65-F5344CB8AC3E}">
        <p14:creationId xmlns:p14="http://schemas.microsoft.com/office/powerpoint/2010/main" val="1101560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12827" y="765445"/>
            <a:ext cx="8181031" cy="303958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2" name="タイトル 1"/>
          <p:cNvSpPr>
            <a:spLocks noGrp="1"/>
          </p:cNvSpPr>
          <p:nvPr>
            <p:ph type="ctrTitle"/>
          </p:nvPr>
        </p:nvSpPr>
        <p:spPr>
          <a:xfrm>
            <a:off x="520022" y="1174737"/>
            <a:ext cx="8181031" cy="1263505"/>
          </a:xfrm>
          <a:noFill/>
        </p:spPr>
        <p:txBody>
          <a:bodyPr>
            <a:noAutofit/>
          </a:bodyPr>
          <a:lstStyle/>
          <a:p>
            <a:pPr>
              <a:lnSpc>
                <a:spcPct val="100000"/>
              </a:lnSpc>
            </a:pPr>
            <a:r>
              <a:rPr lang="ja-JP" altLang="en-US" sz="4400" b="1" spc="150" dirty="0">
                <a:solidFill>
                  <a:schemeClr val="bg1"/>
                </a:solidFill>
                <a:latin typeface="HGS明朝E" panose="02020900000000000000" pitchFamily="18" charset="-128"/>
                <a:ea typeface="HGS明朝E" panose="02020900000000000000" pitchFamily="18" charset="-128"/>
              </a:rPr>
              <a:t>第</a:t>
            </a:r>
            <a:r>
              <a:rPr lang="en-US" altLang="ja-JP" sz="4400" b="1" spc="150" dirty="0">
                <a:solidFill>
                  <a:schemeClr val="bg1"/>
                </a:solidFill>
                <a:latin typeface="HGS明朝E" panose="02020900000000000000" pitchFamily="18" charset="-128"/>
                <a:ea typeface="HGS明朝E" panose="02020900000000000000" pitchFamily="18" charset="-128"/>
              </a:rPr>
              <a:t>32</a:t>
            </a:r>
            <a:r>
              <a:rPr lang="ja-JP" altLang="en-US" sz="4400" b="1" spc="150" dirty="0">
                <a:solidFill>
                  <a:schemeClr val="bg1"/>
                </a:solidFill>
                <a:latin typeface="HGS明朝E" panose="02020900000000000000" pitchFamily="18" charset="-128"/>
                <a:ea typeface="HGS明朝E" panose="02020900000000000000" pitchFamily="18" charset="-128"/>
              </a:rPr>
              <a:t>回日本産業精神保健学会</a:t>
            </a:r>
            <a:br>
              <a:rPr lang="en-US" altLang="ja-JP" sz="4400" b="1" spc="150" dirty="0">
                <a:solidFill>
                  <a:schemeClr val="bg1"/>
                </a:solidFill>
                <a:latin typeface="HGS明朝E" panose="02020900000000000000" pitchFamily="18" charset="-128"/>
                <a:ea typeface="HGS明朝E" panose="02020900000000000000" pitchFamily="18" charset="-128"/>
              </a:rPr>
            </a:br>
            <a:r>
              <a:rPr lang="ja-JP" altLang="en-US" sz="4400" b="1" spc="150" dirty="0">
                <a:solidFill>
                  <a:schemeClr val="bg1"/>
                </a:solidFill>
                <a:latin typeface="HGS明朝E" panose="02020900000000000000" pitchFamily="18" charset="-128"/>
                <a:ea typeface="HGS明朝E" panose="02020900000000000000" pitchFamily="18" charset="-128"/>
              </a:rPr>
              <a:t>利益相反開示</a:t>
            </a:r>
          </a:p>
        </p:txBody>
      </p:sp>
      <p:sp>
        <p:nvSpPr>
          <p:cNvPr id="7" name="テキスト ボックス 6"/>
          <p:cNvSpPr txBox="1"/>
          <p:nvPr/>
        </p:nvSpPr>
        <p:spPr>
          <a:xfrm>
            <a:off x="3439556" y="2736914"/>
            <a:ext cx="2448106" cy="769441"/>
          </a:xfrm>
          <a:prstGeom prst="rect">
            <a:avLst/>
          </a:prstGeom>
          <a:noFill/>
        </p:spPr>
        <p:txBody>
          <a:bodyPr wrap="none" rtlCol="0">
            <a:spAutoFit/>
          </a:bodyPr>
          <a:lstStyle/>
          <a:p>
            <a:r>
              <a:rPr lang="ja-JP" altLang="en-US" sz="4400" b="1" dirty="0">
                <a:solidFill>
                  <a:srgbClr val="FFFF00"/>
                </a:solidFill>
                <a:latin typeface="HGS明朝E" panose="02020900000000000000" pitchFamily="18" charset="-128"/>
                <a:ea typeface="HGS明朝E" panose="02020900000000000000" pitchFamily="18" charset="-128"/>
              </a:rPr>
              <a:t>発表者名</a:t>
            </a:r>
          </a:p>
        </p:txBody>
      </p:sp>
      <p:sp>
        <p:nvSpPr>
          <p:cNvPr id="10" name="サブタイトル 2"/>
          <p:cNvSpPr txBox="1">
            <a:spLocks/>
          </p:cNvSpPr>
          <p:nvPr/>
        </p:nvSpPr>
        <p:spPr>
          <a:xfrm>
            <a:off x="633360" y="4103700"/>
            <a:ext cx="8060498" cy="1152475"/>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50000"/>
              </a:lnSpc>
            </a:pPr>
            <a:r>
              <a:rPr lang="ja-JP" altLang="en-US" sz="3200" dirty="0">
                <a:latin typeface="HGS明朝E" panose="02020900000000000000" pitchFamily="18" charset="-128"/>
                <a:ea typeface="HGS明朝E" panose="02020900000000000000" pitchFamily="18" charset="-128"/>
              </a:rPr>
              <a:t>本発表に関連し、</a:t>
            </a:r>
            <a:endParaRPr lang="en-US" altLang="ja-JP" sz="3200" dirty="0">
              <a:latin typeface="HGS明朝E" panose="02020900000000000000" pitchFamily="18" charset="-128"/>
              <a:ea typeface="HGS明朝E" panose="02020900000000000000" pitchFamily="18" charset="-128"/>
            </a:endParaRPr>
          </a:p>
          <a:p>
            <a:pPr>
              <a:lnSpc>
                <a:spcPct val="150000"/>
              </a:lnSpc>
            </a:pPr>
            <a:r>
              <a:rPr lang="ja-JP" altLang="en-US" sz="3200" dirty="0">
                <a:latin typeface="HGS明朝E" panose="02020900000000000000" pitchFamily="18" charset="-128"/>
                <a:ea typeface="HGS明朝E" panose="02020900000000000000" pitchFamily="18" charset="-128"/>
              </a:rPr>
              <a:t>開示すべき利益相反に該当する</a:t>
            </a:r>
            <a:endParaRPr lang="en-US" altLang="ja-JP" sz="3200" dirty="0">
              <a:latin typeface="HGS明朝E" panose="02020900000000000000" pitchFamily="18" charset="-128"/>
              <a:ea typeface="HGS明朝E" panose="02020900000000000000" pitchFamily="18" charset="-128"/>
            </a:endParaRPr>
          </a:p>
          <a:p>
            <a:pPr>
              <a:lnSpc>
                <a:spcPct val="150000"/>
              </a:lnSpc>
            </a:pPr>
            <a:r>
              <a:rPr lang="ja-JP" altLang="en-US" sz="3200" dirty="0">
                <a:latin typeface="HGS明朝E" panose="02020900000000000000" pitchFamily="18" charset="-128"/>
                <a:ea typeface="HGS明朝E" panose="02020900000000000000" pitchFamily="18" charset="-128"/>
              </a:rPr>
              <a:t>項目はありません。</a:t>
            </a:r>
          </a:p>
        </p:txBody>
      </p:sp>
      <p:sp>
        <p:nvSpPr>
          <p:cNvPr id="11" name="サブタイトル 2"/>
          <p:cNvSpPr txBox="1">
            <a:spLocks/>
          </p:cNvSpPr>
          <p:nvPr/>
        </p:nvSpPr>
        <p:spPr>
          <a:xfrm>
            <a:off x="7702825" y="223147"/>
            <a:ext cx="1242391" cy="47970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800" dirty="0">
                <a:solidFill>
                  <a:schemeClr val="tx1">
                    <a:lumMod val="75000"/>
                    <a:lumOff val="25000"/>
                  </a:schemeClr>
                </a:solidFill>
              </a:rPr>
              <a:t>【</a:t>
            </a:r>
            <a:r>
              <a:rPr lang="ja-JP" altLang="en-US" sz="1800">
                <a:solidFill>
                  <a:schemeClr val="tx1">
                    <a:lumMod val="75000"/>
                    <a:lumOff val="25000"/>
                  </a:schemeClr>
                </a:solidFill>
              </a:rPr>
              <a:t>様式</a:t>
            </a:r>
            <a:r>
              <a:rPr lang="en-US" altLang="ja-JP" sz="1800" dirty="0">
                <a:solidFill>
                  <a:schemeClr val="tx1">
                    <a:lumMod val="75000"/>
                    <a:lumOff val="25000"/>
                  </a:schemeClr>
                </a:solidFill>
                <a:latin typeface="+mn-ea"/>
              </a:rPr>
              <a:t>1</a:t>
            </a:r>
            <a:r>
              <a:rPr lang="en-US" altLang="ja-JP" sz="1800" dirty="0">
                <a:solidFill>
                  <a:schemeClr val="tx1">
                    <a:lumMod val="75000"/>
                    <a:lumOff val="25000"/>
                  </a:schemeClr>
                </a:solidFill>
              </a:rPr>
              <a:t>】</a:t>
            </a:r>
            <a:endParaRPr lang="ja-JP" altLang="en-US" sz="1800" dirty="0">
              <a:solidFill>
                <a:schemeClr val="tx1">
                  <a:lumMod val="75000"/>
                  <a:lumOff val="25000"/>
                </a:schemeClr>
              </a:solidFill>
            </a:endParaRPr>
          </a:p>
        </p:txBody>
      </p:sp>
    </p:spTree>
    <p:extLst>
      <p:ext uri="{BB962C8B-B14F-4D97-AF65-F5344CB8AC3E}">
        <p14:creationId xmlns:p14="http://schemas.microsoft.com/office/powerpoint/2010/main" val="4130870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9463" y="1086832"/>
            <a:ext cx="7891397" cy="1070885"/>
          </a:xfrm>
          <a:noFill/>
        </p:spPr>
        <p:txBody>
          <a:bodyPr>
            <a:noAutofit/>
          </a:bodyPr>
          <a:lstStyle/>
          <a:p>
            <a:pPr>
              <a:lnSpc>
                <a:spcPct val="100000"/>
              </a:lnSpc>
            </a:pPr>
            <a:r>
              <a:rPr lang="zh-CN" altLang="en-US" sz="3600" b="1" spc="150" dirty="0">
                <a:solidFill>
                  <a:schemeClr val="bg1"/>
                </a:solidFill>
                <a:latin typeface="メイリオ" panose="020B0604030504040204" pitchFamily="50" charset="-128"/>
                <a:ea typeface="メイリオ" panose="020B0604030504040204" pitchFamily="50" charset="-128"/>
              </a:rPr>
              <a:t>日本産業保健法学会第</a:t>
            </a:r>
            <a:r>
              <a:rPr lang="en-US" altLang="zh-CN" sz="3600" b="1" spc="150" dirty="0">
                <a:solidFill>
                  <a:schemeClr val="bg1"/>
                </a:solidFill>
                <a:latin typeface="メイリオ" panose="020B0604030504040204" pitchFamily="50" charset="-128"/>
                <a:ea typeface="メイリオ" panose="020B0604030504040204" pitchFamily="50" charset="-128"/>
              </a:rPr>
              <a:t>4</a:t>
            </a:r>
            <a:r>
              <a:rPr lang="zh-CN" altLang="en-US" sz="3600" b="1" spc="150" dirty="0">
                <a:solidFill>
                  <a:schemeClr val="bg1"/>
                </a:solidFill>
                <a:latin typeface="メイリオ" panose="020B0604030504040204" pitchFamily="50" charset="-128"/>
                <a:ea typeface="メイリオ" panose="020B0604030504040204" pitchFamily="50" charset="-128"/>
              </a:rPr>
              <a:t>回学術大会</a:t>
            </a:r>
            <a:br>
              <a:rPr lang="zh-CN" altLang="en-US" sz="3600" b="1" spc="150" dirty="0">
                <a:solidFill>
                  <a:schemeClr val="bg1"/>
                </a:solidFill>
                <a:latin typeface="メイリオ" panose="020B0604030504040204" pitchFamily="50" charset="-128"/>
                <a:ea typeface="メイリオ" panose="020B0604030504040204" pitchFamily="50" charset="-128"/>
              </a:rPr>
            </a:br>
            <a:r>
              <a:rPr lang="zh-CN" altLang="en-US" sz="3600" b="1" spc="150" dirty="0">
                <a:solidFill>
                  <a:schemeClr val="bg1"/>
                </a:solidFill>
                <a:latin typeface="メイリオ" panose="020B0604030504040204" pitchFamily="50" charset="-128"/>
                <a:ea typeface="メイリオ" panose="020B0604030504040204" pitchFamily="50" charset="-128"/>
              </a:rPr>
              <a:t>利益相反開示</a:t>
            </a:r>
            <a:endParaRPr lang="ja-JP" altLang="en-US" sz="3600" b="1" spc="150" dirty="0">
              <a:solidFill>
                <a:schemeClr val="bg1"/>
              </a:solidFill>
              <a:latin typeface="メイリオ" panose="020B0604030504040204" pitchFamily="50" charset="-128"/>
              <a:ea typeface="メイリオ" panose="020B0604030504040204" pitchFamily="50" charset="-128"/>
            </a:endParaRPr>
          </a:p>
        </p:txBody>
      </p:sp>
      <p:sp>
        <p:nvSpPr>
          <p:cNvPr id="10" name="サブタイトル 2"/>
          <p:cNvSpPr txBox="1">
            <a:spLocks/>
          </p:cNvSpPr>
          <p:nvPr/>
        </p:nvSpPr>
        <p:spPr>
          <a:xfrm>
            <a:off x="105588" y="3529526"/>
            <a:ext cx="8932824" cy="2874981"/>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800"/>
              </a:lnSpc>
            </a:pPr>
            <a:r>
              <a:rPr lang="ja-JP" altLang="en-US" dirty="0"/>
              <a:t>　 </a:t>
            </a:r>
            <a:r>
              <a:rPr lang="ja-JP" altLang="en-US" sz="2000" dirty="0">
                <a:latin typeface="HGS明朝E" panose="02020900000000000000" pitchFamily="18" charset="-128"/>
                <a:ea typeface="HGS明朝E" panose="02020900000000000000" pitchFamily="18" charset="-128"/>
              </a:rPr>
              <a:t>本発表に関連し開示すべき利益相反の関係にある企業・団体等については、   </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en-US" altLang="ja-JP" sz="2000" dirty="0">
                <a:latin typeface="HGS明朝E" panose="02020900000000000000" pitchFamily="18" charset="-128"/>
                <a:ea typeface="HGS明朝E" panose="02020900000000000000" pitchFamily="18" charset="-128"/>
              </a:rPr>
              <a:t>  </a:t>
            </a:r>
            <a:r>
              <a:rPr lang="ja-JP" altLang="en-US" sz="2000" dirty="0">
                <a:latin typeface="HGS明朝E" panose="02020900000000000000" pitchFamily="18" charset="-128"/>
                <a:ea typeface="HGS明朝E" panose="02020900000000000000" pitchFamily="18" charset="-128"/>
              </a:rPr>
              <a:t>次に示すとおりです。</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A) </a:t>
            </a:r>
            <a:r>
              <a:rPr lang="ja-JP" altLang="en-US" sz="2000" dirty="0">
                <a:latin typeface="HGS明朝E" panose="02020900000000000000" pitchFamily="18" charset="-128"/>
                <a:ea typeface="HGS明朝E" panose="02020900000000000000" pitchFamily="18" charset="-128"/>
              </a:rPr>
              <a:t>嘱託契約　　　　　　　　　　〇〇企業</a:t>
            </a:r>
            <a:r>
              <a:rPr lang="en-US" altLang="ja-JP" sz="2000" dirty="0">
                <a:latin typeface="HGS明朝E" panose="02020900000000000000" pitchFamily="18" charset="-128"/>
                <a:ea typeface="HGS明朝E" panose="02020900000000000000" pitchFamily="18" charset="-128"/>
              </a:rPr>
              <a:t>                  </a:t>
            </a:r>
          </a:p>
          <a:p>
            <a:pPr algn="l">
              <a:lnSpc>
                <a:spcPts val="1800"/>
              </a:lnSpc>
            </a:pP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B) </a:t>
            </a:r>
            <a:r>
              <a:rPr lang="ja-JP" altLang="en-US" sz="2000" dirty="0">
                <a:latin typeface="HGS明朝E" panose="02020900000000000000" pitchFamily="18" charset="-128"/>
                <a:ea typeface="HGS明朝E" panose="02020900000000000000" pitchFamily="18" charset="-128"/>
              </a:rPr>
              <a:t>報酬　　　　　　　　　　　　〇〇企業</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C) </a:t>
            </a:r>
            <a:r>
              <a:rPr lang="ja-JP" altLang="en-US" sz="2000" dirty="0">
                <a:latin typeface="HGS明朝E" panose="02020900000000000000" pitchFamily="18" charset="-128"/>
                <a:ea typeface="HGS明朝E" panose="02020900000000000000" pitchFamily="18" charset="-128"/>
              </a:rPr>
              <a:t>研究費・奨学（奨励）寄付金　 〇〇企業</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D) </a:t>
            </a:r>
            <a:r>
              <a:rPr lang="ja-JP" altLang="en-US" sz="2000" dirty="0">
                <a:latin typeface="HGS明朝E" panose="02020900000000000000" pitchFamily="18" charset="-128"/>
                <a:ea typeface="HGS明朝E" panose="02020900000000000000" pitchFamily="18" charset="-128"/>
              </a:rPr>
              <a:t>株式を保有　                         〇〇企業</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E) </a:t>
            </a:r>
            <a:r>
              <a:rPr lang="ja-JP" altLang="en-US" sz="2000" dirty="0">
                <a:latin typeface="HGS明朝E" panose="02020900000000000000" pitchFamily="18" charset="-128"/>
                <a:ea typeface="HGS明朝E" panose="02020900000000000000" pitchFamily="18" charset="-128"/>
              </a:rPr>
              <a:t>特許権使用料　                      〇〇企業</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F) </a:t>
            </a:r>
            <a:r>
              <a:rPr lang="ja-JP" altLang="en-US" sz="2000" dirty="0">
                <a:latin typeface="HGS明朝E" panose="02020900000000000000" pitchFamily="18" charset="-128"/>
                <a:ea typeface="HGS明朝E" panose="02020900000000000000" pitchFamily="18" charset="-128"/>
              </a:rPr>
              <a:t>講演料・原稿料　                   〇〇企業</a:t>
            </a:r>
            <a:endParaRPr lang="en-US" altLang="ja-JP" sz="2000" dirty="0">
              <a:latin typeface="HGS明朝E" panose="02020900000000000000" pitchFamily="18" charset="-128"/>
              <a:ea typeface="HGS明朝E" panose="02020900000000000000" pitchFamily="18" charset="-128"/>
            </a:endParaRPr>
          </a:p>
          <a:p>
            <a:pPr algn="l">
              <a:lnSpc>
                <a:spcPts val="1800"/>
              </a:lnSpc>
            </a:pPr>
            <a:r>
              <a:rPr lang="ja-JP" altLang="en-US" dirty="0"/>
              <a:t>　　　　　　　</a:t>
            </a:r>
            <a:endParaRPr lang="en-US" altLang="ja-JP" dirty="0"/>
          </a:p>
          <a:p>
            <a:pPr algn="l">
              <a:lnSpc>
                <a:spcPts val="1800"/>
              </a:lnSpc>
            </a:pPr>
            <a:endParaRPr lang="ja-JP" altLang="en-US" dirty="0"/>
          </a:p>
        </p:txBody>
      </p:sp>
      <p:sp>
        <p:nvSpPr>
          <p:cNvPr id="11" name="サブタイトル 2"/>
          <p:cNvSpPr txBox="1">
            <a:spLocks/>
          </p:cNvSpPr>
          <p:nvPr/>
        </p:nvSpPr>
        <p:spPr>
          <a:xfrm>
            <a:off x="7692886" y="35125"/>
            <a:ext cx="1252331" cy="479700"/>
          </a:xfrm>
          <a:prstGeom prst="rect">
            <a:avLst/>
          </a:prstGeom>
        </p:spPr>
        <p:txBody>
          <a:bodyPr vert="horz" lIns="68580" tIns="34290" rIns="68580" bIns="3429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800" dirty="0">
                <a:solidFill>
                  <a:schemeClr val="tx1">
                    <a:lumMod val="75000"/>
                    <a:lumOff val="25000"/>
                  </a:schemeClr>
                </a:solidFill>
              </a:rPr>
              <a:t>【</a:t>
            </a:r>
            <a:r>
              <a:rPr lang="ja-JP" altLang="en-US" sz="1800">
                <a:solidFill>
                  <a:schemeClr val="tx1">
                    <a:lumMod val="75000"/>
                    <a:lumOff val="25000"/>
                  </a:schemeClr>
                </a:solidFill>
              </a:rPr>
              <a:t>様式</a:t>
            </a:r>
            <a:r>
              <a:rPr lang="en-US" altLang="ja-JP" sz="1800" dirty="0">
                <a:solidFill>
                  <a:schemeClr val="tx1">
                    <a:lumMod val="75000"/>
                    <a:lumOff val="25000"/>
                  </a:schemeClr>
                </a:solidFill>
                <a:latin typeface="+mn-ea"/>
              </a:rPr>
              <a:t>2</a:t>
            </a:r>
            <a:r>
              <a:rPr lang="en-US" altLang="ja-JP" sz="1800" dirty="0">
                <a:solidFill>
                  <a:schemeClr val="tx1">
                    <a:lumMod val="75000"/>
                    <a:lumOff val="25000"/>
                  </a:schemeClr>
                </a:solidFill>
              </a:rPr>
              <a:t>】</a:t>
            </a:r>
            <a:endParaRPr lang="ja-JP" altLang="en-US" sz="1800" dirty="0">
              <a:solidFill>
                <a:schemeClr val="tx1">
                  <a:lumMod val="75000"/>
                  <a:lumOff val="25000"/>
                </a:schemeClr>
              </a:solidFill>
            </a:endParaRPr>
          </a:p>
        </p:txBody>
      </p:sp>
      <p:sp>
        <p:nvSpPr>
          <p:cNvPr id="3" name="正方形/長方形 2">
            <a:extLst>
              <a:ext uri="{FF2B5EF4-FFF2-40B4-BE49-F238E27FC236}">
                <a16:creationId xmlns:a16="http://schemas.microsoft.com/office/drawing/2014/main" id="{AA8A5F94-9323-0DA0-D97F-5A131866630E}"/>
              </a:ext>
            </a:extLst>
          </p:cNvPr>
          <p:cNvSpPr/>
          <p:nvPr/>
        </p:nvSpPr>
        <p:spPr>
          <a:xfrm>
            <a:off x="481484" y="514825"/>
            <a:ext cx="8181031" cy="260167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dirty="0"/>
          </a:p>
        </p:txBody>
      </p:sp>
      <p:sp>
        <p:nvSpPr>
          <p:cNvPr id="4" name="タイトル 1">
            <a:extLst>
              <a:ext uri="{FF2B5EF4-FFF2-40B4-BE49-F238E27FC236}">
                <a16:creationId xmlns:a16="http://schemas.microsoft.com/office/drawing/2014/main" id="{4D8E93B0-5B31-ED17-C99E-65ABC3155E5C}"/>
              </a:ext>
            </a:extLst>
          </p:cNvPr>
          <p:cNvSpPr txBox="1">
            <a:spLocks/>
          </p:cNvSpPr>
          <p:nvPr/>
        </p:nvSpPr>
        <p:spPr>
          <a:xfrm>
            <a:off x="481484" y="854532"/>
            <a:ext cx="8181030" cy="1263505"/>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spc="150" dirty="0">
                <a:solidFill>
                  <a:schemeClr val="bg1"/>
                </a:solidFill>
                <a:latin typeface="HGS明朝E" panose="02020900000000000000" pitchFamily="18" charset="-128"/>
                <a:ea typeface="HGS明朝E" panose="02020900000000000000" pitchFamily="18" charset="-128"/>
              </a:rPr>
              <a:t>第</a:t>
            </a:r>
            <a:r>
              <a:rPr lang="en-US" altLang="ja-JP" sz="4400" b="1" spc="150" dirty="0">
                <a:solidFill>
                  <a:schemeClr val="bg1"/>
                </a:solidFill>
                <a:latin typeface="HGS明朝E" panose="02020900000000000000" pitchFamily="18" charset="-128"/>
                <a:ea typeface="HGS明朝E" panose="02020900000000000000" pitchFamily="18" charset="-128"/>
              </a:rPr>
              <a:t>32</a:t>
            </a:r>
            <a:r>
              <a:rPr lang="ja-JP" altLang="en-US" sz="4400" b="1" spc="150" dirty="0">
                <a:solidFill>
                  <a:schemeClr val="bg1"/>
                </a:solidFill>
                <a:latin typeface="HGS明朝E" panose="02020900000000000000" pitchFamily="18" charset="-128"/>
                <a:ea typeface="HGS明朝E" panose="02020900000000000000" pitchFamily="18" charset="-128"/>
              </a:rPr>
              <a:t>回日本産業精神保健学会</a:t>
            </a:r>
            <a:br>
              <a:rPr lang="en-US" altLang="ja-JP" sz="4400" b="1" spc="150" dirty="0">
                <a:solidFill>
                  <a:schemeClr val="bg1"/>
                </a:solidFill>
                <a:latin typeface="HGS明朝E" panose="02020900000000000000" pitchFamily="18" charset="-128"/>
                <a:ea typeface="HGS明朝E" panose="02020900000000000000" pitchFamily="18" charset="-128"/>
              </a:rPr>
            </a:br>
            <a:r>
              <a:rPr lang="ja-JP" altLang="en-US" sz="4400" b="1" spc="150" dirty="0">
                <a:solidFill>
                  <a:schemeClr val="bg1"/>
                </a:solidFill>
                <a:latin typeface="HGS明朝E" panose="02020900000000000000" pitchFamily="18" charset="-128"/>
                <a:ea typeface="HGS明朝E" panose="02020900000000000000" pitchFamily="18" charset="-128"/>
              </a:rPr>
              <a:t>利益相反開示</a:t>
            </a:r>
          </a:p>
        </p:txBody>
      </p:sp>
      <p:sp>
        <p:nvSpPr>
          <p:cNvPr id="5" name="テキスト ボックス 4">
            <a:extLst>
              <a:ext uri="{FF2B5EF4-FFF2-40B4-BE49-F238E27FC236}">
                <a16:creationId xmlns:a16="http://schemas.microsoft.com/office/drawing/2014/main" id="{D973B37F-FF39-01CD-813E-ED44B617A3B6}"/>
              </a:ext>
            </a:extLst>
          </p:cNvPr>
          <p:cNvSpPr txBox="1"/>
          <p:nvPr/>
        </p:nvSpPr>
        <p:spPr>
          <a:xfrm>
            <a:off x="3347946" y="2166152"/>
            <a:ext cx="2448106" cy="769441"/>
          </a:xfrm>
          <a:prstGeom prst="rect">
            <a:avLst/>
          </a:prstGeom>
          <a:noFill/>
        </p:spPr>
        <p:txBody>
          <a:bodyPr wrap="none" rtlCol="0">
            <a:spAutoFit/>
          </a:bodyPr>
          <a:lstStyle/>
          <a:p>
            <a:r>
              <a:rPr lang="ja-JP" altLang="en-US" sz="4400" b="1" dirty="0">
                <a:solidFill>
                  <a:srgbClr val="FFFF00"/>
                </a:solidFill>
                <a:latin typeface="HGS明朝E" panose="02020900000000000000" pitchFamily="18" charset="-128"/>
                <a:ea typeface="HGS明朝E" panose="02020900000000000000" pitchFamily="18" charset="-128"/>
              </a:rPr>
              <a:t>発表者名</a:t>
            </a:r>
          </a:p>
        </p:txBody>
      </p:sp>
    </p:spTree>
    <p:extLst>
      <p:ext uri="{BB962C8B-B14F-4D97-AF65-F5344CB8AC3E}">
        <p14:creationId xmlns:p14="http://schemas.microsoft.com/office/powerpoint/2010/main" val="6208301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1301</TotalTime>
  <Words>415</Words>
  <Application>Microsoft Macintosh PowerPoint</Application>
  <PresentationFormat>画面に合わせる (4:3)</PresentationFormat>
  <Paragraphs>32</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HGS明朝E</vt:lpstr>
      <vt:lpstr>メイリオ</vt:lpstr>
      <vt:lpstr>游ゴシック</vt:lpstr>
      <vt:lpstr>Arial</vt:lpstr>
      <vt:lpstr>Calibri</vt:lpstr>
      <vt:lpstr>Calibri Light</vt:lpstr>
      <vt:lpstr>Office テーマ</vt:lpstr>
      <vt:lpstr>PowerPoint プレゼンテーション</vt:lpstr>
      <vt:lpstr>第32回日本産業精神保健学会 利益相反開示</vt:lpstr>
      <vt:lpstr>日本産業保健法学会第4回学術大会 利益相反開示</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PH_1</dc:creator>
  <cp:lastModifiedBy>嘉彦 等々力</cp:lastModifiedBy>
  <cp:revision>66</cp:revision>
  <dcterms:created xsi:type="dcterms:W3CDTF">2021-05-14T01:17:05Z</dcterms:created>
  <dcterms:modified xsi:type="dcterms:W3CDTF">2025-03-27T00:27:41Z</dcterms:modified>
</cp:coreProperties>
</file>